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Red Hat Text" panose="020B0604020202020204" charset="0"/>
      <p:regular r:id="rId14"/>
    </p:embeddedFont>
    <p:embeddedFont>
      <p:font typeface="Roboto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54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7"/>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968693" y="2143720"/>
            <a:ext cx="7866817" cy="726043"/>
          </a:xfrm>
          <a:prstGeom prst="rect">
            <a:avLst/>
          </a:prstGeom>
          <a:noFill/>
          <a:ln/>
        </p:spPr>
        <p:txBody>
          <a:bodyPr wrap="none" lIns="0" tIns="0" rIns="0" bIns="0" rtlCol="0" anchor="t"/>
          <a:lstStyle/>
          <a:p>
            <a:pPr marL="0" indent="0" algn="l">
              <a:lnSpc>
                <a:spcPts val="5700"/>
              </a:lnSpc>
              <a:buNone/>
            </a:pPr>
            <a:r>
              <a:rPr lang="en-US" sz="4550" dirty="0">
                <a:solidFill>
                  <a:srgbClr val="1F1E1E"/>
                </a:solidFill>
                <a:latin typeface="Red Hat Text" pitchFamily="34" charset="0"/>
                <a:ea typeface="Red Hat Text" pitchFamily="34" charset="-122"/>
                <a:cs typeface="Red Hat Text" pitchFamily="34" charset="-120"/>
              </a:rPr>
              <a:t>Car Sales Performance Report</a:t>
            </a:r>
            <a:endParaRPr lang="en-US" sz="4550" dirty="0"/>
          </a:p>
        </p:txBody>
      </p:sp>
      <p:sp>
        <p:nvSpPr>
          <p:cNvPr id="5" name="Text 2"/>
          <p:cNvSpPr/>
          <p:nvPr/>
        </p:nvSpPr>
        <p:spPr>
          <a:xfrm>
            <a:off x="968693" y="3240048"/>
            <a:ext cx="7332107" cy="580787"/>
          </a:xfrm>
          <a:prstGeom prst="rect">
            <a:avLst/>
          </a:prstGeom>
          <a:noFill/>
          <a:ln/>
        </p:spPr>
        <p:txBody>
          <a:bodyPr wrap="none" lIns="0" tIns="0" rIns="0" bIns="0" rtlCol="0" anchor="t"/>
          <a:lstStyle/>
          <a:p>
            <a:pPr marL="0" indent="0" algn="l">
              <a:lnSpc>
                <a:spcPts val="4550"/>
              </a:lnSpc>
              <a:buNone/>
            </a:pPr>
            <a:r>
              <a:rPr lang="en-US" sz="3650" dirty="0">
                <a:solidFill>
                  <a:srgbClr val="1F1E1E"/>
                </a:solidFill>
                <a:latin typeface="Red Hat Text" pitchFamily="34" charset="0"/>
                <a:ea typeface="Red Hat Text" pitchFamily="34" charset="-122"/>
                <a:cs typeface="Red Hat Text" pitchFamily="34" charset="-120"/>
              </a:rPr>
              <a:t>Sales Analysis Dashboard Summary</a:t>
            </a:r>
            <a:endParaRPr lang="en-US" sz="3650" dirty="0"/>
          </a:p>
        </p:txBody>
      </p:sp>
      <p:sp>
        <p:nvSpPr>
          <p:cNvPr id="6" name="Text 3"/>
          <p:cNvSpPr/>
          <p:nvPr/>
        </p:nvSpPr>
        <p:spPr>
          <a:xfrm>
            <a:off x="968693" y="4191119"/>
            <a:ext cx="12692896"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Light" pitchFamily="34" charset="0"/>
                <a:ea typeface="Roboto Light" pitchFamily="34" charset="-122"/>
                <a:cs typeface="Roboto Light" pitchFamily="34" charset="-120"/>
              </a:rPr>
              <a:t>This report provides a comprehensive summary of our recent car sales performance, drawing key insights from the sales analysis dashboard. It highlights overall sales metrics, top-performing segments, and regional contributions to inform strategic decisions.</a:t>
            </a:r>
            <a:endParaRPr lang="en-US" sz="1900" dirty="0"/>
          </a:p>
        </p:txBody>
      </p:sp>
      <p:sp>
        <p:nvSpPr>
          <p:cNvPr id="9" name="Text 5"/>
          <p:cNvSpPr/>
          <p:nvPr/>
        </p:nvSpPr>
        <p:spPr>
          <a:xfrm>
            <a:off x="1486972" y="5653921"/>
            <a:ext cx="4126111" cy="431959"/>
          </a:xfrm>
          <a:prstGeom prst="rect">
            <a:avLst/>
          </a:prstGeom>
          <a:noFill/>
          <a:ln/>
        </p:spPr>
        <p:txBody>
          <a:bodyPr wrap="none" lIns="0" tIns="0" rIns="0" bIns="0" rtlCol="0" anchor="t"/>
          <a:lstStyle/>
          <a:p>
            <a:pPr marL="0" indent="0" algn="l">
              <a:lnSpc>
                <a:spcPts val="3400"/>
              </a:lnSpc>
              <a:buNone/>
            </a:pPr>
            <a:r>
              <a:rPr lang="en-US" sz="2400" b="1" dirty="0" smtClean="0">
                <a:solidFill>
                  <a:srgbClr val="3B3535"/>
                </a:solidFill>
                <a:latin typeface="Roboto Bold" pitchFamily="34" charset="0"/>
                <a:ea typeface="Roboto Bold" pitchFamily="34" charset="-122"/>
              </a:rPr>
              <a:t>By </a:t>
            </a:r>
            <a:r>
              <a:rPr lang="en-US" sz="2400" b="1" dirty="0" err="1" smtClean="0">
                <a:solidFill>
                  <a:srgbClr val="3B3535"/>
                </a:solidFill>
                <a:latin typeface="Roboto Bold" pitchFamily="34" charset="0"/>
                <a:ea typeface="Roboto Bold" pitchFamily="34" charset="-122"/>
              </a:rPr>
              <a:t>Sooryajith</a:t>
            </a:r>
            <a:r>
              <a:rPr lang="en-US" sz="2400" b="1" dirty="0" smtClean="0">
                <a:solidFill>
                  <a:srgbClr val="3B3535"/>
                </a:solidFill>
                <a:latin typeface="Roboto Bold" pitchFamily="34" charset="0"/>
                <a:ea typeface="Roboto Bold" pitchFamily="34" charset="-122"/>
              </a:rPr>
              <a:t> </a:t>
            </a:r>
            <a:r>
              <a:rPr lang="en-US" sz="2400" b="1" dirty="0" err="1" smtClean="0">
                <a:solidFill>
                  <a:srgbClr val="3B3535"/>
                </a:solidFill>
                <a:latin typeface="Roboto Bold" pitchFamily="34" charset="0"/>
                <a:ea typeface="Roboto Bold" pitchFamily="34" charset="-122"/>
              </a:rPr>
              <a:t>vm</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1697117"/>
            <a:ext cx="5809059" cy="726043"/>
          </a:xfrm>
          <a:prstGeom prst="rect">
            <a:avLst/>
          </a:prstGeom>
          <a:noFill/>
          <a:ln/>
        </p:spPr>
        <p:txBody>
          <a:bodyPr wrap="none" lIns="0" tIns="0" rIns="0" bIns="0" rtlCol="0" anchor="t"/>
          <a:lstStyle/>
          <a:p>
            <a:pPr marL="0" indent="0" algn="l">
              <a:lnSpc>
                <a:spcPts val="5700"/>
              </a:lnSpc>
              <a:buNone/>
            </a:pPr>
            <a:r>
              <a:rPr lang="en-US" sz="4550" dirty="0">
                <a:solidFill>
                  <a:srgbClr val="1F1E1E"/>
                </a:solidFill>
                <a:latin typeface="Red Hat Text" pitchFamily="34" charset="0"/>
                <a:ea typeface="Red Hat Text" pitchFamily="34" charset="-122"/>
                <a:cs typeface="Red Hat Text" pitchFamily="34" charset="-120"/>
              </a:rPr>
              <a:t>Executive Summary</a:t>
            </a:r>
            <a:endParaRPr lang="en-US" sz="4550" dirty="0"/>
          </a:p>
        </p:txBody>
      </p:sp>
      <p:sp>
        <p:nvSpPr>
          <p:cNvPr id="3" name="Text 1"/>
          <p:cNvSpPr/>
          <p:nvPr/>
        </p:nvSpPr>
        <p:spPr>
          <a:xfrm>
            <a:off x="968693" y="2916912"/>
            <a:ext cx="12692896"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Light" pitchFamily="34" charset="0"/>
                <a:ea typeface="Roboto Light" pitchFamily="34" charset="-122"/>
                <a:cs typeface="Roboto Light" pitchFamily="34" charset="-120"/>
              </a:rPr>
              <a:t>Our car sales dashboard reveals robust performance across key metrics for the reporting period. The total sales volume indicates strong market engagement, supported by a healthy average sale price. Total units sold further underscore effective customer reach and product appeal.</a:t>
            </a:r>
            <a:endParaRPr lang="en-US" sz="1900" dirty="0"/>
          </a:p>
        </p:txBody>
      </p:sp>
      <p:sp>
        <p:nvSpPr>
          <p:cNvPr id="4" name="Text 2"/>
          <p:cNvSpPr/>
          <p:nvPr/>
        </p:nvSpPr>
        <p:spPr>
          <a:xfrm>
            <a:off x="968693" y="4503063"/>
            <a:ext cx="3984069" cy="814626"/>
          </a:xfrm>
          <a:prstGeom prst="rect">
            <a:avLst/>
          </a:prstGeom>
          <a:noFill/>
          <a:ln/>
        </p:spPr>
        <p:txBody>
          <a:bodyPr wrap="none" lIns="0" tIns="0" rIns="0" bIns="0" rtlCol="0" anchor="t"/>
          <a:lstStyle/>
          <a:p>
            <a:pPr marL="0" indent="0" algn="ctr">
              <a:lnSpc>
                <a:spcPts val="6400"/>
              </a:lnSpc>
              <a:buNone/>
            </a:pPr>
            <a:r>
              <a:rPr lang="en-US" sz="6400" dirty="0">
                <a:solidFill>
                  <a:srgbClr val="3B3535"/>
                </a:solidFill>
                <a:latin typeface="Red Hat Text" pitchFamily="34" charset="0"/>
                <a:ea typeface="Red Hat Text" pitchFamily="34" charset="-122"/>
                <a:cs typeface="Red Hat Text" pitchFamily="34" charset="-120"/>
              </a:rPr>
              <a:t>$671.5M</a:t>
            </a:r>
            <a:endParaRPr lang="en-US" sz="6400" dirty="0"/>
          </a:p>
        </p:txBody>
      </p:sp>
      <p:sp>
        <p:nvSpPr>
          <p:cNvPr id="5" name="Text 3"/>
          <p:cNvSpPr/>
          <p:nvPr/>
        </p:nvSpPr>
        <p:spPr>
          <a:xfrm>
            <a:off x="1508403" y="5626179"/>
            <a:ext cx="2904530" cy="363141"/>
          </a:xfrm>
          <a:prstGeom prst="rect">
            <a:avLst/>
          </a:prstGeom>
          <a:noFill/>
          <a:ln/>
        </p:spPr>
        <p:txBody>
          <a:bodyPr wrap="none" lIns="0" tIns="0" rIns="0" bIns="0" rtlCol="0" anchor="t"/>
          <a:lstStyle/>
          <a:p>
            <a:pPr marL="0" indent="0" algn="ctr">
              <a:lnSpc>
                <a:spcPts val="2850"/>
              </a:lnSpc>
              <a:buNone/>
            </a:pPr>
            <a:r>
              <a:rPr lang="en-US" sz="2250" dirty="0">
                <a:solidFill>
                  <a:srgbClr val="3B3535"/>
                </a:solidFill>
                <a:latin typeface="Red Hat Text" pitchFamily="34" charset="0"/>
                <a:ea typeface="Red Hat Text" pitchFamily="34" charset="-122"/>
                <a:cs typeface="Red Hat Text" pitchFamily="34" charset="-120"/>
              </a:rPr>
              <a:t>Total Sales</a:t>
            </a:r>
            <a:endParaRPr lang="en-US" sz="2250" dirty="0"/>
          </a:p>
        </p:txBody>
      </p:sp>
      <p:sp>
        <p:nvSpPr>
          <p:cNvPr id="6" name="Text 4"/>
          <p:cNvSpPr/>
          <p:nvPr/>
        </p:nvSpPr>
        <p:spPr>
          <a:xfrm>
            <a:off x="968693" y="6137434"/>
            <a:ext cx="3984069" cy="395049"/>
          </a:xfrm>
          <a:prstGeom prst="rect">
            <a:avLst/>
          </a:prstGeom>
          <a:noFill/>
          <a:ln/>
        </p:spPr>
        <p:txBody>
          <a:bodyPr wrap="none" lIns="0" tIns="0" rIns="0" bIns="0" rtlCol="0" anchor="t"/>
          <a:lstStyle/>
          <a:p>
            <a:pPr marL="0" indent="0" algn="ctr">
              <a:lnSpc>
                <a:spcPts val="3100"/>
              </a:lnSpc>
              <a:buNone/>
            </a:pPr>
            <a:r>
              <a:rPr lang="en-US" sz="1900" dirty="0">
                <a:solidFill>
                  <a:srgbClr val="3B3535"/>
                </a:solidFill>
                <a:latin typeface="Roboto Light" pitchFamily="34" charset="0"/>
                <a:ea typeface="Roboto Light" pitchFamily="34" charset="-122"/>
                <a:cs typeface="Roboto Light" pitchFamily="34" charset="-120"/>
              </a:rPr>
              <a:t>Overall revenue generated</a:t>
            </a:r>
            <a:endParaRPr lang="en-US" sz="1900" dirty="0"/>
          </a:p>
        </p:txBody>
      </p:sp>
      <p:sp>
        <p:nvSpPr>
          <p:cNvPr id="7" name="Text 5"/>
          <p:cNvSpPr/>
          <p:nvPr/>
        </p:nvSpPr>
        <p:spPr>
          <a:xfrm>
            <a:off x="5323046" y="4503063"/>
            <a:ext cx="3984069" cy="814626"/>
          </a:xfrm>
          <a:prstGeom prst="rect">
            <a:avLst/>
          </a:prstGeom>
          <a:noFill/>
          <a:ln/>
        </p:spPr>
        <p:txBody>
          <a:bodyPr wrap="none" lIns="0" tIns="0" rIns="0" bIns="0" rtlCol="0" anchor="t"/>
          <a:lstStyle/>
          <a:p>
            <a:pPr marL="0" indent="0" algn="ctr">
              <a:lnSpc>
                <a:spcPts val="6400"/>
              </a:lnSpc>
              <a:buNone/>
            </a:pPr>
            <a:r>
              <a:rPr lang="en-US" sz="6400" dirty="0">
                <a:solidFill>
                  <a:srgbClr val="3B3535"/>
                </a:solidFill>
                <a:latin typeface="Red Hat Text" pitchFamily="34" charset="0"/>
                <a:ea typeface="Red Hat Text" pitchFamily="34" charset="-122"/>
                <a:cs typeface="Red Hat Text" pitchFamily="34" charset="-120"/>
              </a:rPr>
              <a:t>$28,090</a:t>
            </a:r>
            <a:endParaRPr lang="en-US" sz="6400" dirty="0"/>
          </a:p>
        </p:txBody>
      </p:sp>
      <p:sp>
        <p:nvSpPr>
          <p:cNvPr id="8" name="Text 6"/>
          <p:cNvSpPr/>
          <p:nvPr/>
        </p:nvSpPr>
        <p:spPr>
          <a:xfrm>
            <a:off x="5862757" y="5626179"/>
            <a:ext cx="2904530" cy="363141"/>
          </a:xfrm>
          <a:prstGeom prst="rect">
            <a:avLst/>
          </a:prstGeom>
          <a:noFill/>
          <a:ln/>
        </p:spPr>
        <p:txBody>
          <a:bodyPr wrap="none" lIns="0" tIns="0" rIns="0" bIns="0" rtlCol="0" anchor="t"/>
          <a:lstStyle/>
          <a:p>
            <a:pPr marL="0" indent="0" algn="ctr">
              <a:lnSpc>
                <a:spcPts val="2850"/>
              </a:lnSpc>
              <a:buNone/>
            </a:pPr>
            <a:r>
              <a:rPr lang="en-US" sz="2250" dirty="0">
                <a:solidFill>
                  <a:srgbClr val="3B3535"/>
                </a:solidFill>
                <a:latin typeface="Red Hat Text" pitchFamily="34" charset="0"/>
                <a:ea typeface="Red Hat Text" pitchFamily="34" charset="-122"/>
                <a:cs typeface="Red Hat Text" pitchFamily="34" charset="-120"/>
              </a:rPr>
              <a:t>Average Sale Price</a:t>
            </a:r>
            <a:endParaRPr lang="en-US" sz="2250" dirty="0"/>
          </a:p>
        </p:txBody>
      </p:sp>
      <p:sp>
        <p:nvSpPr>
          <p:cNvPr id="9" name="Text 7"/>
          <p:cNvSpPr/>
          <p:nvPr/>
        </p:nvSpPr>
        <p:spPr>
          <a:xfrm>
            <a:off x="5323046" y="6137434"/>
            <a:ext cx="3984069" cy="395049"/>
          </a:xfrm>
          <a:prstGeom prst="rect">
            <a:avLst/>
          </a:prstGeom>
          <a:noFill/>
          <a:ln/>
        </p:spPr>
        <p:txBody>
          <a:bodyPr wrap="none" lIns="0" tIns="0" rIns="0" bIns="0" rtlCol="0" anchor="t"/>
          <a:lstStyle/>
          <a:p>
            <a:pPr marL="0" indent="0" algn="ctr">
              <a:lnSpc>
                <a:spcPts val="3100"/>
              </a:lnSpc>
              <a:buNone/>
            </a:pPr>
            <a:r>
              <a:rPr lang="en-US" sz="1900" dirty="0">
                <a:solidFill>
                  <a:srgbClr val="3B3535"/>
                </a:solidFill>
                <a:latin typeface="Roboto Light" pitchFamily="34" charset="0"/>
                <a:ea typeface="Roboto Light" pitchFamily="34" charset="-122"/>
                <a:cs typeface="Roboto Light" pitchFamily="34" charset="-120"/>
              </a:rPr>
              <a:t>Per unit sold</a:t>
            </a:r>
            <a:endParaRPr lang="en-US" sz="1900" dirty="0"/>
          </a:p>
        </p:txBody>
      </p:sp>
      <p:sp>
        <p:nvSpPr>
          <p:cNvPr id="10" name="Text 8"/>
          <p:cNvSpPr/>
          <p:nvPr/>
        </p:nvSpPr>
        <p:spPr>
          <a:xfrm>
            <a:off x="9677400" y="4503063"/>
            <a:ext cx="3984188" cy="814626"/>
          </a:xfrm>
          <a:prstGeom prst="rect">
            <a:avLst/>
          </a:prstGeom>
          <a:noFill/>
          <a:ln/>
        </p:spPr>
        <p:txBody>
          <a:bodyPr wrap="none" lIns="0" tIns="0" rIns="0" bIns="0" rtlCol="0" anchor="t"/>
          <a:lstStyle/>
          <a:p>
            <a:pPr marL="0" indent="0" algn="ctr">
              <a:lnSpc>
                <a:spcPts val="6400"/>
              </a:lnSpc>
              <a:buNone/>
            </a:pPr>
            <a:r>
              <a:rPr lang="en-US" sz="6400" dirty="0">
                <a:solidFill>
                  <a:srgbClr val="3B3535"/>
                </a:solidFill>
                <a:latin typeface="Red Hat Text" pitchFamily="34" charset="0"/>
                <a:ea typeface="Red Hat Text" pitchFamily="34" charset="-122"/>
                <a:cs typeface="Red Hat Text" pitchFamily="34" charset="-120"/>
              </a:rPr>
              <a:t>23,906</a:t>
            </a:r>
            <a:endParaRPr lang="en-US" sz="6400" dirty="0"/>
          </a:p>
        </p:txBody>
      </p:sp>
      <p:sp>
        <p:nvSpPr>
          <p:cNvPr id="11" name="Text 9"/>
          <p:cNvSpPr/>
          <p:nvPr/>
        </p:nvSpPr>
        <p:spPr>
          <a:xfrm>
            <a:off x="10217229" y="5626179"/>
            <a:ext cx="2904530" cy="363141"/>
          </a:xfrm>
          <a:prstGeom prst="rect">
            <a:avLst/>
          </a:prstGeom>
          <a:noFill/>
          <a:ln/>
        </p:spPr>
        <p:txBody>
          <a:bodyPr wrap="none" lIns="0" tIns="0" rIns="0" bIns="0" rtlCol="0" anchor="t"/>
          <a:lstStyle/>
          <a:p>
            <a:pPr marL="0" indent="0" algn="ctr">
              <a:lnSpc>
                <a:spcPts val="2850"/>
              </a:lnSpc>
              <a:buNone/>
            </a:pPr>
            <a:r>
              <a:rPr lang="en-US" sz="2250" dirty="0">
                <a:solidFill>
                  <a:srgbClr val="3B3535"/>
                </a:solidFill>
                <a:latin typeface="Red Hat Text" pitchFamily="34" charset="0"/>
                <a:ea typeface="Red Hat Text" pitchFamily="34" charset="-122"/>
                <a:cs typeface="Red Hat Text" pitchFamily="34" charset="-120"/>
              </a:rPr>
              <a:t>Total Units Sold</a:t>
            </a:r>
            <a:endParaRPr lang="en-US" sz="2250" dirty="0"/>
          </a:p>
        </p:txBody>
      </p:sp>
      <p:sp>
        <p:nvSpPr>
          <p:cNvPr id="12" name="Text 10"/>
          <p:cNvSpPr/>
          <p:nvPr/>
        </p:nvSpPr>
        <p:spPr>
          <a:xfrm>
            <a:off x="9677400" y="6137434"/>
            <a:ext cx="3984188" cy="395049"/>
          </a:xfrm>
          <a:prstGeom prst="rect">
            <a:avLst/>
          </a:prstGeom>
          <a:noFill/>
          <a:ln/>
        </p:spPr>
        <p:txBody>
          <a:bodyPr wrap="none" lIns="0" tIns="0" rIns="0" bIns="0" rtlCol="0" anchor="t"/>
          <a:lstStyle/>
          <a:p>
            <a:pPr marL="0" indent="0" algn="ctr">
              <a:lnSpc>
                <a:spcPts val="3100"/>
              </a:lnSpc>
              <a:buNone/>
            </a:pPr>
            <a:r>
              <a:rPr lang="en-US" sz="1900" dirty="0">
                <a:solidFill>
                  <a:srgbClr val="3B3535"/>
                </a:solidFill>
                <a:latin typeface="Roboto Light" pitchFamily="34" charset="0"/>
                <a:ea typeface="Roboto Light" pitchFamily="34" charset="-122"/>
                <a:cs typeface="Roboto Light" pitchFamily="34" charset="-120"/>
              </a:rPr>
              <a:t>Vehicles delivered</a:t>
            </a:r>
            <a:endParaRPr lang="en-US" sz="1900" dirty="0"/>
          </a:p>
        </p:txBody>
      </p:sp>
      <p:sp>
        <p:nvSpPr>
          <p:cNvPr id="13" name="Rectangle 12"/>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441484"/>
            <a:ext cx="3777377" cy="472202"/>
          </a:xfrm>
          <a:prstGeom prst="rect">
            <a:avLst/>
          </a:prstGeom>
          <a:noFill/>
          <a:ln/>
        </p:spPr>
        <p:txBody>
          <a:bodyPr wrap="none" lIns="0" tIns="0" rIns="0" bIns="0" rtlCol="0" anchor="t"/>
          <a:lstStyle/>
          <a:p>
            <a:pPr marL="0" indent="0" algn="l">
              <a:lnSpc>
                <a:spcPts val="3700"/>
              </a:lnSpc>
              <a:buNone/>
            </a:pPr>
            <a:r>
              <a:rPr lang="en-US" sz="2950" dirty="0">
                <a:solidFill>
                  <a:srgbClr val="1F1E1E"/>
                </a:solidFill>
                <a:latin typeface="Red Hat Text" pitchFamily="34" charset="0"/>
                <a:ea typeface="Red Hat Text" pitchFamily="34" charset="-122"/>
                <a:cs typeface="Red Hat Text" pitchFamily="34" charset="-120"/>
              </a:rPr>
              <a:t>Sales by Company</a:t>
            </a:r>
            <a:endParaRPr lang="en-US" sz="2950" dirty="0"/>
          </a:p>
        </p:txBody>
      </p:sp>
      <p:sp>
        <p:nvSpPr>
          <p:cNvPr id="3" name="Text 1"/>
          <p:cNvSpPr/>
          <p:nvPr/>
        </p:nvSpPr>
        <p:spPr>
          <a:xfrm>
            <a:off x="968693" y="1234678"/>
            <a:ext cx="12692896" cy="513398"/>
          </a:xfrm>
          <a:prstGeom prst="rect">
            <a:avLst/>
          </a:prstGeom>
          <a:noFill/>
          <a:ln/>
        </p:spPr>
        <p:txBody>
          <a:bodyPr wrap="square" lIns="0" tIns="0" rIns="0" bIns="0" rtlCol="0" anchor="t"/>
          <a:lstStyle/>
          <a:p>
            <a:pPr marL="0" indent="0" algn="l">
              <a:lnSpc>
                <a:spcPts val="2000"/>
              </a:lnSpc>
              <a:buNone/>
            </a:pPr>
            <a:r>
              <a:rPr lang="en-US" sz="1250" dirty="0">
                <a:solidFill>
                  <a:srgbClr val="3B3535"/>
                </a:solidFill>
                <a:latin typeface="Roboto Light" pitchFamily="34" charset="0"/>
                <a:ea typeface="Roboto Light" pitchFamily="34" charset="-122"/>
                <a:cs typeface="Roboto Light" pitchFamily="34" charset="-120"/>
              </a:rPr>
              <a:t>Analysis of sales by company reveals strong brand performance, with several manufacturers leading the market. Chevrolet, Ford, and Dodge consistently demonstrate high sales volumes, indicating strong consumer preference for these brands. This suggests effective marketing and product offerings from these top performers.</a:t>
            </a:r>
            <a:endParaRPr lang="en-US" sz="1250" dirty="0"/>
          </a:p>
        </p:txBody>
      </p:sp>
      <p:pic>
        <p:nvPicPr>
          <p:cNvPr id="4" name="Image 0" descr="preencoded.png"/>
          <p:cNvPicPr>
            <a:picLocks noChangeAspect="1"/>
          </p:cNvPicPr>
          <p:nvPr/>
        </p:nvPicPr>
        <p:blipFill>
          <a:blip r:embed="rId3"/>
          <a:stretch>
            <a:fillRect/>
          </a:stretch>
        </p:blipFill>
        <p:spPr>
          <a:xfrm>
            <a:off x="1361209" y="2198233"/>
            <a:ext cx="9650697" cy="5404307"/>
          </a:xfrm>
          <a:prstGeom prst="rect">
            <a:avLst/>
          </a:prstGeom>
        </p:spPr>
      </p:pic>
      <p:sp>
        <p:nvSpPr>
          <p:cNvPr id="5" name="Rectangle 4"/>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455771"/>
            <a:ext cx="3899773" cy="487323"/>
          </a:xfrm>
          <a:prstGeom prst="rect">
            <a:avLst/>
          </a:prstGeom>
          <a:noFill/>
          <a:ln/>
        </p:spPr>
        <p:txBody>
          <a:bodyPr wrap="none" lIns="0" tIns="0" rIns="0" bIns="0" rtlCol="0" anchor="t"/>
          <a:lstStyle/>
          <a:p>
            <a:pPr marL="0" indent="0" algn="l">
              <a:lnSpc>
                <a:spcPts val="3800"/>
              </a:lnSpc>
              <a:buNone/>
            </a:pPr>
            <a:r>
              <a:rPr lang="en-US" sz="3050" dirty="0">
                <a:solidFill>
                  <a:srgbClr val="1F1E1E"/>
                </a:solidFill>
                <a:latin typeface="Red Hat Text" pitchFamily="34" charset="0"/>
                <a:ea typeface="Red Hat Text" pitchFamily="34" charset="-122"/>
                <a:cs typeface="Red Hat Text" pitchFamily="34" charset="-120"/>
              </a:rPr>
              <a:t>Sales by Body Style</a:t>
            </a:r>
            <a:endParaRPr lang="en-US" sz="3050" dirty="0"/>
          </a:p>
        </p:txBody>
      </p:sp>
      <p:sp>
        <p:nvSpPr>
          <p:cNvPr id="3" name="Text 1"/>
          <p:cNvSpPr/>
          <p:nvPr/>
        </p:nvSpPr>
        <p:spPr>
          <a:xfrm>
            <a:off x="968693" y="1274564"/>
            <a:ext cx="12692896" cy="530304"/>
          </a:xfrm>
          <a:prstGeom prst="rect">
            <a:avLst/>
          </a:prstGeom>
          <a:noFill/>
          <a:ln/>
        </p:spPr>
        <p:txBody>
          <a:bodyPr wrap="square" lIns="0" tIns="0" rIns="0" bIns="0" rtlCol="0" anchor="t"/>
          <a:lstStyle/>
          <a:p>
            <a:pPr marL="0" indent="0" algn="l">
              <a:lnSpc>
                <a:spcPts val="2050"/>
              </a:lnSpc>
              <a:buNone/>
            </a:pPr>
            <a:r>
              <a:rPr lang="en-US" sz="1300" dirty="0">
                <a:solidFill>
                  <a:srgbClr val="3B3535"/>
                </a:solidFill>
                <a:latin typeface="Roboto Light" pitchFamily="34" charset="0"/>
                <a:ea typeface="Roboto Light" pitchFamily="34" charset="-122"/>
                <a:cs typeface="Roboto Light" pitchFamily="34" charset="-120"/>
              </a:rPr>
              <a:t>The distribution of sales across different body styles indicates clear consumer preferences. SUVs and Sedans dominate the market, collectively accounting for a significant portion of total sales. This insight is crucial for inventory management and targeted marketing efforts.</a:t>
            </a:r>
            <a:endParaRPr lang="en-US" sz="1300" dirty="0"/>
          </a:p>
        </p:txBody>
      </p:sp>
      <p:pic>
        <p:nvPicPr>
          <p:cNvPr id="4" name="Image 0" descr="preencoded.png"/>
          <p:cNvPicPr>
            <a:picLocks noChangeAspect="1"/>
          </p:cNvPicPr>
          <p:nvPr/>
        </p:nvPicPr>
        <p:blipFill>
          <a:blip r:embed="rId3"/>
          <a:stretch>
            <a:fillRect/>
          </a:stretch>
        </p:blipFill>
        <p:spPr>
          <a:xfrm>
            <a:off x="2166580" y="2400300"/>
            <a:ext cx="8945880" cy="4871324"/>
          </a:xfrm>
          <a:prstGeom prst="rect">
            <a:avLst/>
          </a:prstGeom>
        </p:spPr>
      </p:pic>
      <p:sp>
        <p:nvSpPr>
          <p:cNvPr id="5" name="Shape 2"/>
          <p:cNvSpPr/>
          <p:nvPr/>
        </p:nvSpPr>
        <p:spPr>
          <a:xfrm>
            <a:off x="968693" y="8933498"/>
            <a:ext cx="165735" cy="165735"/>
          </a:xfrm>
          <a:prstGeom prst="roundRect">
            <a:avLst>
              <a:gd name="adj" fmla="val 11034"/>
            </a:avLst>
          </a:prstGeom>
          <a:solidFill>
            <a:srgbClr val="450808"/>
          </a:solidFill>
          <a:ln/>
        </p:spPr>
      </p:sp>
      <p:sp>
        <p:nvSpPr>
          <p:cNvPr id="6" name="Text 3"/>
          <p:cNvSpPr/>
          <p:nvPr/>
        </p:nvSpPr>
        <p:spPr>
          <a:xfrm>
            <a:off x="1195387" y="8933498"/>
            <a:ext cx="393621"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SUVs</a:t>
            </a:r>
            <a:endParaRPr lang="en-US" sz="1300" dirty="0"/>
          </a:p>
        </p:txBody>
      </p:sp>
      <p:sp>
        <p:nvSpPr>
          <p:cNvPr id="7" name="Shape 4"/>
          <p:cNvSpPr/>
          <p:nvPr/>
        </p:nvSpPr>
        <p:spPr>
          <a:xfrm>
            <a:off x="2803684" y="8933498"/>
            <a:ext cx="165735" cy="165735"/>
          </a:xfrm>
          <a:prstGeom prst="roundRect">
            <a:avLst>
              <a:gd name="adj" fmla="val 11034"/>
            </a:avLst>
          </a:prstGeom>
          <a:solidFill>
            <a:srgbClr val="760D0D"/>
          </a:solidFill>
          <a:ln/>
        </p:spPr>
      </p:sp>
      <p:sp>
        <p:nvSpPr>
          <p:cNvPr id="8" name="Text 5"/>
          <p:cNvSpPr/>
          <p:nvPr/>
        </p:nvSpPr>
        <p:spPr>
          <a:xfrm>
            <a:off x="3030379" y="8933498"/>
            <a:ext cx="540068"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Sedans</a:t>
            </a:r>
            <a:endParaRPr lang="en-US" sz="1300" dirty="0"/>
          </a:p>
        </p:txBody>
      </p:sp>
      <p:sp>
        <p:nvSpPr>
          <p:cNvPr id="9" name="Shape 6"/>
          <p:cNvSpPr/>
          <p:nvPr/>
        </p:nvSpPr>
        <p:spPr>
          <a:xfrm>
            <a:off x="4638675" y="8933498"/>
            <a:ext cx="165735" cy="165735"/>
          </a:xfrm>
          <a:prstGeom prst="roundRect">
            <a:avLst>
              <a:gd name="adj" fmla="val 11034"/>
            </a:avLst>
          </a:prstGeom>
          <a:solidFill>
            <a:srgbClr val="A61212"/>
          </a:solidFill>
          <a:ln/>
        </p:spPr>
      </p:sp>
      <p:sp>
        <p:nvSpPr>
          <p:cNvPr id="10" name="Text 7"/>
          <p:cNvSpPr/>
          <p:nvPr/>
        </p:nvSpPr>
        <p:spPr>
          <a:xfrm>
            <a:off x="4865370" y="8933498"/>
            <a:ext cx="490538"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Trucks</a:t>
            </a:r>
            <a:endParaRPr lang="en-US" sz="1300" dirty="0"/>
          </a:p>
        </p:txBody>
      </p:sp>
      <p:sp>
        <p:nvSpPr>
          <p:cNvPr id="11" name="Shape 8"/>
          <p:cNvSpPr/>
          <p:nvPr/>
        </p:nvSpPr>
        <p:spPr>
          <a:xfrm>
            <a:off x="6473785" y="8933498"/>
            <a:ext cx="165735" cy="165735"/>
          </a:xfrm>
          <a:prstGeom prst="roundRect">
            <a:avLst>
              <a:gd name="adj" fmla="val 11034"/>
            </a:avLst>
          </a:prstGeom>
          <a:solidFill>
            <a:srgbClr val="D71717"/>
          </a:solidFill>
          <a:ln/>
        </p:spPr>
      </p:sp>
      <p:sp>
        <p:nvSpPr>
          <p:cNvPr id="12" name="Text 9"/>
          <p:cNvSpPr/>
          <p:nvPr/>
        </p:nvSpPr>
        <p:spPr>
          <a:xfrm>
            <a:off x="6700480" y="8933498"/>
            <a:ext cx="553283"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Coupes</a:t>
            </a:r>
            <a:endParaRPr lang="en-US" sz="1300" dirty="0"/>
          </a:p>
        </p:txBody>
      </p:sp>
      <p:sp>
        <p:nvSpPr>
          <p:cNvPr id="13" name="Shape 10"/>
          <p:cNvSpPr/>
          <p:nvPr/>
        </p:nvSpPr>
        <p:spPr>
          <a:xfrm>
            <a:off x="8308777" y="8933498"/>
            <a:ext cx="165735" cy="165735"/>
          </a:xfrm>
          <a:prstGeom prst="roundRect">
            <a:avLst>
              <a:gd name="adj" fmla="val 11034"/>
            </a:avLst>
          </a:prstGeom>
          <a:solidFill>
            <a:srgbClr val="EA3B3B"/>
          </a:solidFill>
          <a:ln/>
        </p:spPr>
      </p:sp>
      <p:sp>
        <p:nvSpPr>
          <p:cNvPr id="14" name="Text 11"/>
          <p:cNvSpPr/>
          <p:nvPr/>
        </p:nvSpPr>
        <p:spPr>
          <a:xfrm>
            <a:off x="8535472" y="8933498"/>
            <a:ext cx="867608"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Hatchbacks</a:t>
            </a:r>
            <a:endParaRPr lang="en-US" sz="1300" dirty="0"/>
          </a:p>
        </p:txBody>
      </p:sp>
      <p:sp>
        <p:nvSpPr>
          <p:cNvPr id="15" name="Shape 12"/>
          <p:cNvSpPr/>
          <p:nvPr/>
        </p:nvSpPr>
        <p:spPr>
          <a:xfrm>
            <a:off x="10143887" y="8933498"/>
            <a:ext cx="165735" cy="165735"/>
          </a:xfrm>
          <a:prstGeom prst="roundRect">
            <a:avLst>
              <a:gd name="adj" fmla="val 11034"/>
            </a:avLst>
          </a:prstGeom>
          <a:solidFill>
            <a:srgbClr val="EF6B6B"/>
          </a:solidFill>
          <a:ln/>
        </p:spPr>
      </p:sp>
      <p:sp>
        <p:nvSpPr>
          <p:cNvPr id="16" name="Text 13"/>
          <p:cNvSpPr/>
          <p:nvPr/>
        </p:nvSpPr>
        <p:spPr>
          <a:xfrm>
            <a:off x="10370582" y="8933498"/>
            <a:ext cx="651510"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Minivans</a:t>
            </a:r>
            <a:endParaRPr lang="en-US" sz="1300" dirty="0"/>
          </a:p>
        </p:txBody>
      </p:sp>
      <p:sp>
        <p:nvSpPr>
          <p:cNvPr id="17" name="Shape 14"/>
          <p:cNvSpPr/>
          <p:nvPr/>
        </p:nvSpPr>
        <p:spPr>
          <a:xfrm>
            <a:off x="11978878" y="8933498"/>
            <a:ext cx="165735" cy="165735"/>
          </a:xfrm>
          <a:prstGeom prst="roundRect">
            <a:avLst>
              <a:gd name="adj" fmla="val 11034"/>
            </a:avLst>
          </a:prstGeom>
          <a:solidFill>
            <a:srgbClr val="F49C9C"/>
          </a:solidFill>
          <a:ln/>
        </p:spPr>
      </p:sp>
      <p:sp>
        <p:nvSpPr>
          <p:cNvPr id="18" name="Text 15"/>
          <p:cNvSpPr/>
          <p:nvPr/>
        </p:nvSpPr>
        <p:spPr>
          <a:xfrm>
            <a:off x="12205573" y="8933498"/>
            <a:ext cx="905351" cy="165735"/>
          </a:xfrm>
          <a:prstGeom prst="rect">
            <a:avLst/>
          </a:prstGeom>
          <a:noFill/>
          <a:ln/>
        </p:spPr>
        <p:txBody>
          <a:bodyPr wrap="none" lIns="0" tIns="0" rIns="0" bIns="0" rtlCol="0" anchor="t"/>
          <a:lstStyle/>
          <a:p>
            <a:pPr marL="0" indent="0" algn="l">
              <a:lnSpc>
                <a:spcPts val="1300"/>
              </a:lnSpc>
              <a:buNone/>
            </a:pPr>
            <a:r>
              <a:rPr lang="en-US" sz="1300" dirty="0">
                <a:solidFill>
                  <a:srgbClr val="3B3535"/>
                </a:solidFill>
                <a:latin typeface="Roboto Light" pitchFamily="34" charset="0"/>
                <a:ea typeface="Roboto Light" pitchFamily="34" charset="-122"/>
                <a:cs typeface="Roboto Light" pitchFamily="34" charset="-120"/>
              </a:rPr>
              <a:t>Convertibles</a:t>
            </a:r>
            <a:endParaRPr lang="en-US" sz="1300" dirty="0"/>
          </a:p>
        </p:txBody>
      </p:sp>
      <p:sp>
        <p:nvSpPr>
          <p:cNvPr id="19" name="Rectangle 18"/>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580" y="7332945"/>
            <a:ext cx="10058400" cy="6002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441484"/>
            <a:ext cx="3857506" cy="472202"/>
          </a:xfrm>
          <a:prstGeom prst="rect">
            <a:avLst/>
          </a:prstGeom>
          <a:noFill/>
          <a:ln/>
        </p:spPr>
        <p:txBody>
          <a:bodyPr wrap="none" lIns="0" tIns="0" rIns="0" bIns="0" rtlCol="0" anchor="t"/>
          <a:lstStyle/>
          <a:p>
            <a:pPr marL="0" indent="0" algn="l">
              <a:lnSpc>
                <a:spcPts val="3700"/>
              </a:lnSpc>
              <a:buNone/>
            </a:pPr>
            <a:r>
              <a:rPr lang="en-US" sz="2950" dirty="0">
                <a:solidFill>
                  <a:srgbClr val="1F1E1E"/>
                </a:solidFill>
                <a:latin typeface="Red Hat Text" pitchFamily="34" charset="0"/>
                <a:ea typeface="Red Hat Text" pitchFamily="34" charset="-122"/>
                <a:cs typeface="Red Hat Text" pitchFamily="34" charset="-120"/>
              </a:rPr>
              <a:t>Sales by Dealer Region</a:t>
            </a:r>
            <a:endParaRPr lang="en-US" sz="2950" dirty="0"/>
          </a:p>
        </p:txBody>
      </p:sp>
      <p:sp>
        <p:nvSpPr>
          <p:cNvPr id="3" name="Text 1"/>
          <p:cNvSpPr/>
          <p:nvPr/>
        </p:nvSpPr>
        <p:spPr>
          <a:xfrm>
            <a:off x="968693" y="1234678"/>
            <a:ext cx="12692896" cy="513398"/>
          </a:xfrm>
          <a:prstGeom prst="rect">
            <a:avLst/>
          </a:prstGeom>
          <a:noFill/>
          <a:ln/>
        </p:spPr>
        <p:txBody>
          <a:bodyPr wrap="square" lIns="0" tIns="0" rIns="0" bIns="0" rtlCol="0" anchor="t"/>
          <a:lstStyle/>
          <a:p>
            <a:pPr marL="0" indent="0" algn="l">
              <a:lnSpc>
                <a:spcPts val="2000"/>
              </a:lnSpc>
              <a:buNone/>
            </a:pPr>
            <a:r>
              <a:rPr lang="en-US" sz="1250" dirty="0">
                <a:solidFill>
                  <a:srgbClr val="3B3535"/>
                </a:solidFill>
                <a:latin typeface="Roboto Light" pitchFamily="34" charset="0"/>
                <a:ea typeface="Roboto Light" pitchFamily="34" charset="-122"/>
                <a:cs typeface="Roboto Light" pitchFamily="34" charset="-120"/>
              </a:rPr>
              <a:t>Regional sales performance varies significantly, with certain areas demonstrating exceptional market penetration. Austin and Janesville emerged as top-performing dealer regions, contributing substantially to overall sales figures. This suggests localized strengths in sales strategies or market demand that can be leveraged.</a:t>
            </a:r>
            <a:endParaRPr lang="en-US" sz="1250" dirty="0"/>
          </a:p>
        </p:txBody>
      </p:sp>
      <p:pic>
        <p:nvPicPr>
          <p:cNvPr id="4" name="Image 0" descr="preencoded.png"/>
          <p:cNvPicPr>
            <a:picLocks noChangeAspect="1"/>
          </p:cNvPicPr>
          <p:nvPr/>
        </p:nvPicPr>
        <p:blipFill>
          <a:blip r:embed="rId3"/>
          <a:stretch>
            <a:fillRect/>
          </a:stretch>
        </p:blipFill>
        <p:spPr>
          <a:xfrm>
            <a:off x="1684928" y="2182091"/>
            <a:ext cx="9846523" cy="5513968"/>
          </a:xfrm>
          <a:prstGeom prst="rect">
            <a:avLst/>
          </a:prstGeom>
        </p:spPr>
      </p:pic>
      <p:sp>
        <p:nvSpPr>
          <p:cNvPr id="5" name="Rectangle 4"/>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2912269"/>
            <a:ext cx="10683002" cy="726043"/>
          </a:xfrm>
          <a:prstGeom prst="rect">
            <a:avLst/>
          </a:prstGeom>
          <a:noFill/>
          <a:ln/>
        </p:spPr>
        <p:txBody>
          <a:bodyPr wrap="none" lIns="0" tIns="0" rIns="0" bIns="0" rtlCol="0" anchor="t"/>
          <a:lstStyle/>
          <a:p>
            <a:pPr marL="0" indent="0" algn="l">
              <a:lnSpc>
                <a:spcPts val="5700"/>
              </a:lnSpc>
              <a:buNone/>
            </a:pPr>
            <a:r>
              <a:rPr lang="en-US" sz="4550" dirty="0">
                <a:solidFill>
                  <a:srgbClr val="1F1E1E"/>
                </a:solidFill>
                <a:latin typeface="Red Hat Text" pitchFamily="34" charset="0"/>
                <a:ea typeface="Red Hat Text" pitchFamily="34" charset="-122"/>
                <a:cs typeface="Red Hat Text" pitchFamily="34" charset="-120"/>
              </a:rPr>
              <a:t>Interactive Power BI Dashboard Overview</a:t>
            </a:r>
            <a:endParaRPr lang="en-US" sz="4550" dirty="0"/>
          </a:p>
        </p:txBody>
      </p:sp>
      <p:sp>
        <p:nvSpPr>
          <p:cNvPr id="3" name="Text 1"/>
          <p:cNvSpPr/>
          <p:nvPr/>
        </p:nvSpPr>
        <p:spPr>
          <a:xfrm>
            <a:off x="968693" y="4132064"/>
            <a:ext cx="12692896"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Light" pitchFamily="34" charset="0"/>
                <a:ea typeface="Roboto Light" pitchFamily="34" charset="-122"/>
                <a:cs typeface="Roboto Light" pitchFamily="34" charset="-120"/>
              </a:rPr>
              <a:t>This dashboard provides a comprehensive visual representation of our car sales data. It allows for interactive exploration of performance metrics, sales trends, and regional insights. Users can drill down into specific data points to gain deeper understanding and support data-driven decision-making.</a:t>
            </a:r>
            <a:endParaRPr lang="en-US" sz="1900" dirty="0"/>
          </a:p>
        </p:txBody>
      </p:sp>
      <p:sp>
        <p:nvSpPr>
          <p:cNvPr id="4" name="Rectangle 3"/>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1801416"/>
            <a:ext cx="8361640" cy="726043"/>
          </a:xfrm>
          <a:prstGeom prst="rect">
            <a:avLst/>
          </a:prstGeom>
          <a:noFill/>
          <a:ln/>
        </p:spPr>
        <p:txBody>
          <a:bodyPr wrap="none" lIns="0" tIns="0" rIns="0" bIns="0" rtlCol="0" anchor="t"/>
          <a:lstStyle/>
          <a:p>
            <a:pPr marL="0" indent="0" algn="l">
              <a:lnSpc>
                <a:spcPts val="5700"/>
              </a:lnSpc>
              <a:buNone/>
            </a:pPr>
            <a:r>
              <a:rPr lang="en-US" sz="4550" dirty="0">
                <a:solidFill>
                  <a:srgbClr val="1F1E1E"/>
                </a:solidFill>
                <a:latin typeface="Red Hat Text" pitchFamily="34" charset="0"/>
                <a:ea typeface="Red Hat Text" pitchFamily="34" charset="-122"/>
                <a:cs typeface="Red Hat Text" pitchFamily="34" charset="-120"/>
              </a:rPr>
              <a:t>Conclusion &amp; Recommendations</a:t>
            </a:r>
            <a:endParaRPr lang="en-US" sz="4550" dirty="0"/>
          </a:p>
        </p:txBody>
      </p:sp>
      <p:sp>
        <p:nvSpPr>
          <p:cNvPr id="3" name="Text 1"/>
          <p:cNvSpPr/>
          <p:nvPr/>
        </p:nvSpPr>
        <p:spPr>
          <a:xfrm>
            <a:off x="968693" y="3021211"/>
            <a:ext cx="12692896"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Light" pitchFamily="34" charset="0"/>
                <a:ea typeface="Roboto Light" pitchFamily="34" charset="-122"/>
                <a:cs typeface="Roboto Light" pitchFamily="34" charset="-120"/>
              </a:rPr>
              <a:t>Our analysis highlights robust sales performance, particularly in SUVs and the Chevrolet brand, with Austin leading regional sales. These areas represent significant strengths and opportunities for continued growth.</a:t>
            </a:r>
            <a:endParaRPr lang="en-US" sz="1900" dirty="0"/>
          </a:p>
        </p:txBody>
      </p:sp>
      <p:sp>
        <p:nvSpPr>
          <p:cNvPr id="4" name="Text 2"/>
          <p:cNvSpPr/>
          <p:nvPr/>
        </p:nvSpPr>
        <p:spPr>
          <a:xfrm>
            <a:off x="968693" y="4088963"/>
            <a:ext cx="12692896"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Roboto Light" pitchFamily="34" charset="0"/>
                <a:ea typeface="Roboto Light" pitchFamily="34" charset="-122"/>
                <a:cs typeface="Roboto Light" pitchFamily="34" charset="-120"/>
              </a:rPr>
              <a:t>To further optimize performance, we recommend:</a:t>
            </a:r>
            <a:endParaRPr lang="en-US" sz="1900" dirty="0"/>
          </a:p>
        </p:txBody>
      </p:sp>
      <p:sp>
        <p:nvSpPr>
          <p:cNvPr id="5" name="Text 3"/>
          <p:cNvSpPr/>
          <p:nvPr/>
        </p:nvSpPr>
        <p:spPr>
          <a:xfrm>
            <a:off x="968693" y="4761667"/>
            <a:ext cx="12692896"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Light" pitchFamily="34" charset="0"/>
                <a:ea typeface="Roboto Light" pitchFamily="34" charset="-122"/>
                <a:cs typeface="Roboto Light" pitchFamily="34" charset="-120"/>
              </a:rPr>
              <a:t>Explore Sedan Marketing:</a:t>
            </a:r>
            <a:r>
              <a:rPr lang="en-US" sz="1900" dirty="0">
                <a:solidFill>
                  <a:srgbClr val="3B3535"/>
                </a:solidFill>
                <a:latin typeface="Roboto Light" pitchFamily="34" charset="0"/>
                <a:ea typeface="Roboto Light" pitchFamily="34" charset="-122"/>
                <a:cs typeface="Roboto Light" pitchFamily="34" charset="-120"/>
              </a:rPr>
              <a:t> Investigate strategies to boost sedan sales, potentially through targeted campaigns or new model introductions.</a:t>
            </a:r>
            <a:endParaRPr lang="en-US" sz="1900" dirty="0"/>
          </a:p>
        </p:txBody>
      </p:sp>
      <p:sp>
        <p:nvSpPr>
          <p:cNvPr id="6" name="Text 4"/>
          <p:cNvSpPr/>
          <p:nvPr/>
        </p:nvSpPr>
        <p:spPr>
          <a:xfrm>
            <a:off x="968693" y="5638086"/>
            <a:ext cx="12692896"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Light" pitchFamily="34" charset="0"/>
                <a:ea typeface="Roboto Light" pitchFamily="34" charset="-122"/>
                <a:cs typeface="Roboto Light" pitchFamily="34" charset="-120"/>
              </a:rPr>
              <a:t>Boost Presence in Underperforming Regions:</a:t>
            </a:r>
            <a:r>
              <a:rPr lang="en-US" sz="1900" dirty="0">
                <a:solidFill>
                  <a:srgbClr val="3B3535"/>
                </a:solidFill>
                <a:latin typeface="Roboto Light" pitchFamily="34" charset="0"/>
                <a:ea typeface="Roboto Light" pitchFamily="34" charset="-122"/>
                <a:cs typeface="Roboto Light" pitchFamily="34" charset="-120"/>
              </a:rPr>
              <a:t> Identify and address factors limiting sales in lower-performing regions, implementing localized growth initiatives.</a:t>
            </a:r>
            <a:endParaRPr lang="en-US" sz="1900" dirty="0"/>
          </a:p>
        </p:txBody>
      </p:sp>
      <p:sp>
        <p:nvSpPr>
          <p:cNvPr id="7" name="Rectangle 6"/>
          <p:cNvSpPr/>
          <p:nvPr/>
        </p:nvSpPr>
        <p:spPr>
          <a:xfrm>
            <a:off x="12736797" y="7606145"/>
            <a:ext cx="1849582" cy="488373"/>
          </a:xfrm>
          <a:prstGeom prst="rect">
            <a:avLst/>
          </a:prstGeom>
          <a:solidFill>
            <a:srgbClr val="FFFAFA"/>
          </a:solidFill>
          <a:ln>
            <a:solidFill>
              <a:srgbClr val="FF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413</Words>
  <Application>Microsoft Office PowerPoint</Application>
  <PresentationFormat>Custom</PresentationFormat>
  <Paragraphs>42</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Roboto Bold</vt:lpstr>
      <vt:lpstr>Red Hat Text</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2025-05-30T15:35:25Z</dcterms:created>
  <dcterms:modified xsi:type="dcterms:W3CDTF">2025-05-30T15:41:36Z</dcterms:modified>
</cp:coreProperties>
</file>